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9"/>
  </p:notesMasterIdLst>
  <p:sldIdLst>
    <p:sldId id="257" r:id="rId3"/>
    <p:sldId id="260" r:id="rId4"/>
    <p:sldId id="259" r:id="rId5"/>
    <p:sldId id="266" r:id="rId6"/>
    <p:sldId id="261" r:id="rId7"/>
    <p:sldId id="279" r:id="rId8"/>
    <p:sldId id="283" r:id="rId9"/>
    <p:sldId id="262" r:id="rId10"/>
    <p:sldId id="268" r:id="rId11"/>
    <p:sldId id="263" r:id="rId12"/>
    <p:sldId id="280" r:id="rId13"/>
    <p:sldId id="281" r:id="rId14"/>
    <p:sldId id="264" r:id="rId15"/>
    <p:sldId id="270" r:id="rId16"/>
    <p:sldId id="271" r:id="rId17"/>
    <p:sldId id="267" r:id="rId18"/>
    <p:sldId id="269" r:id="rId19"/>
    <p:sldId id="265" r:id="rId20"/>
    <p:sldId id="272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273" r:id="rId39"/>
    <p:sldId id="274" r:id="rId40"/>
    <p:sldId id="277" r:id="rId41"/>
    <p:sldId id="278" r:id="rId42"/>
    <p:sldId id="301" r:id="rId43"/>
    <p:sldId id="302" r:id="rId44"/>
    <p:sldId id="304" r:id="rId45"/>
    <p:sldId id="305" r:id="rId46"/>
    <p:sldId id="275" r:id="rId47"/>
    <p:sldId id="276" r:id="rId4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23" autoAdjust="0"/>
    <p:restoredTop sz="94660"/>
  </p:normalViewPr>
  <p:slideViewPr>
    <p:cSldViewPr snapToGrid="0">
      <p:cViewPr varScale="1">
        <p:scale>
          <a:sx n="92" d="100"/>
          <a:sy n="92" d="100"/>
        </p:scale>
        <p:origin x="31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00DDB-666E-489B-BFA1-D22F6E53719E}" type="datetimeFigureOut">
              <a:rPr lang="fr-FR" smtClean="0"/>
              <a:t>19/06/2019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5D0BF2-3EF7-4817-8ACC-13E6735264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92145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8EEF7-5E43-457D-80ED-4E9F5F1AD507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495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2C694-333E-4680-A21B-D7D0017ED602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3738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C9EE7-9218-4A28-AE50-D2C7E2873409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1606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620730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14293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09813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6355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55626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85827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40894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435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8CF2-9FB0-4040-93D4-F22C8780D20D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2844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8702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93169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360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78376-0D16-494C-9449-76ED756E2011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3382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C55082-69CB-481F-B0DA-982294BE6304}" type="datetime1">
              <a:rPr lang="fr-FR" smtClean="0"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0445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2F73D-37ED-40D8-BEA7-916DD0998C24}" type="datetime1">
              <a:rPr lang="fr-FR" smtClean="0"/>
              <a:t>19/06/2019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2337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95DF9-A70C-4240-AB22-74B0B3FFD900}" type="datetime1">
              <a:rPr lang="fr-FR" smtClean="0"/>
              <a:t>19/06/2019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555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A5237-574C-4545-8FA8-27502443E300}" type="datetime1">
              <a:rPr lang="fr-FR" smtClean="0"/>
              <a:t>19/06/2019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9295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378414-BF84-49A0-9B3C-EAD0C7E8899D}" type="datetime1">
              <a:rPr lang="fr-FR" smtClean="0"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712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2CF024-49FA-4CC2-B9B6-8F2833687F55}" type="datetime1">
              <a:rPr lang="fr-FR" smtClean="0"/>
              <a:t>19/06/2019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682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8798D4-966D-4853-A5E0-D87D9CF133E0}" type="datetime1">
              <a:rPr lang="fr-FR" smtClean="0"/>
              <a:t>19/06/2019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D6E4A-8DF6-46CF-B738-4183B509AAC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1764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5E78760-3616-4A8E-BF6E-45E474CF19D2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19/06/2019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1B7A0-4530-49EE-9F3E-BD7926F58A3D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671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eval.uit.ac.ma/" TargetMode="Externa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mailto:yassin.chkouri@gmail.com" TargetMode="External"/><Relationship Id="rId5" Type="http://schemas.openxmlformats.org/officeDocument/2006/relationships/hyperlink" Target="mailto:arkribii@gmail.com" TargetMode="Externa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e-val.uae.ma/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microsoft.com/office/2007/relationships/hdphoto" Target="../media/hdphoto1.wdp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emf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715209" y="2096031"/>
            <a:ext cx="7707085" cy="954107"/>
          </a:xfrm>
          <a:prstGeom prst="rect">
            <a:avLst/>
          </a:prstGeom>
          <a:ln w="15875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0000FF"/>
                </a:solidFill>
                <a:latin typeface="Comic Sans MS" panose="030F0702030302020204" pitchFamily="66" charset="0"/>
                <a:ea typeface="Tahoma" panose="020B0604030504040204" pitchFamily="34" charset="0"/>
              </a:rPr>
              <a:t>S</a:t>
            </a:r>
            <a:r>
              <a:rPr lang="fr-FR" sz="2800" b="1" dirty="0">
                <a:solidFill>
                  <a:srgbClr val="0000FF"/>
                </a:solidFill>
                <a:latin typeface="Comic Sans MS" panose="030F0702030302020204" pitchFamily="66" charset="0"/>
                <a:ea typeface="Tahoma" panose="020B0604030504040204" pitchFamily="34" charset="0"/>
              </a:rPr>
              <a:t>é</a:t>
            </a:r>
            <a:r>
              <a:rPr lang="fr-FR" sz="2800" b="1" dirty="0" smtClean="0">
                <a:solidFill>
                  <a:srgbClr val="0000FF"/>
                </a:solidFill>
                <a:latin typeface="Comic Sans MS" panose="030F0702030302020204" pitchFamily="66" charset="0"/>
                <a:ea typeface="Tahoma" panose="020B0604030504040204" pitchFamily="34" charset="0"/>
              </a:rPr>
              <a:t>minaire international sur les résultats de l’expérimentation de la plateforme e-val.</a:t>
            </a:r>
            <a:endParaRPr lang="fr-FR" sz="28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44956" y="5102527"/>
            <a:ext cx="9594979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b="1" dirty="0" smtClean="0">
                <a:solidFill>
                  <a:srgbClr val="0000FF"/>
                </a:solidFill>
                <a:effectLst/>
                <a:latin typeface="Comic Sans MS" panose="030F0702030302020204" pitchFamily="66" charset="0"/>
                <a:ea typeface="Tahoma" panose="020B0604030504040204" pitchFamily="34" charset="0"/>
              </a:rPr>
              <a:t>Equipe du projet e-Val de l’UIT:</a:t>
            </a:r>
          </a:p>
          <a:p>
            <a:endParaRPr lang="fr-FR" sz="1400" b="1" dirty="0" smtClean="0">
              <a:effectLst/>
              <a:latin typeface="Comic Sans MS" panose="030F0702030302020204" pitchFamily="66" charset="0"/>
              <a:ea typeface="Tahoma" panose="020B0604030504040204" pitchFamily="34" charset="0"/>
            </a:endParaRPr>
          </a:p>
          <a:p>
            <a:r>
              <a:rPr lang="fr-FR" b="1" dirty="0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pitchFamily="66" charset="0"/>
                <a:ea typeface="Tahoma" panose="020B0604030504040204" pitchFamily="34" charset="0"/>
              </a:rPr>
              <a:t>Imane EL MORABIT   -   Karima SELMAOUI  -  Abdelaziz Ramadane KRIBII</a:t>
            </a:r>
            <a:endParaRPr lang="fr-FR" sz="2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6916" y="3814722"/>
            <a:ext cx="5203669" cy="52322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fr-FR" sz="2800" dirty="0" smtClean="0">
                <a:ln>
                  <a:solidFill>
                    <a:srgbClr val="FF0000"/>
                  </a:solidFill>
                </a:ln>
                <a:latin typeface="Comic Sans MS" panose="030F0702030302020204" pitchFamily="66" charset="0"/>
                <a:ea typeface="Tahoma" panose="020B0604030504040204" pitchFamily="34" charset="0"/>
              </a:rPr>
              <a:t>Cas de l’Université Ibn Tofaïl </a:t>
            </a:r>
            <a:endParaRPr lang="fr-FR" sz="2800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301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10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641707" y="1965663"/>
            <a:ext cx="101942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smtClean="0"/>
              <a:t>Zakaria AMAZIRH &lt;zakaria.amazirh@uit.ac.ma&gt;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24 avr. 2019 17:16</a:t>
            </a:r>
          </a:p>
          <a:p>
            <a:r>
              <a:rPr lang="fr-FR" dirty="0" smtClean="0"/>
              <a:t>À moi</a:t>
            </a:r>
          </a:p>
          <a:p>
            <a:endParaRPr lang="fr-FR" sz="2000" dirty="0" smtClean="0"/>
          </a:p>
          <a:p>
            <a:pPr algn="r"/>
            <a:r>
              <a:rPr lang="ar-MA" sz="2400" dirty="0" smtClean="0"/>
              <a:t>السلام عليكم. </a:t>
            </a:r>
          </a:p>
          <a:p>
            <a:pPr algn="r"/>
            <a:r>
              <a:rPr lang="ar-MA" sz="2400" dirty="0" smtClean="0"/>
              <a:t>لم يتبقى الكثير ونرسلها لكم اليوم بالليل. ان شاء الله</a:t>
            </a:r>
            <a:r>
              <a:rPr lang="ar-MA" sz="2000" dirty="0" smtClean="0"/>
              <a:t>. </a:t>
            </a:r>
            <a:endParaRPr lang="ar-MA" sz="2000" dirty="0"/>
          </a:p>
        </p:txBody>
      </p:sp>
      <p:sp>
        <p:nvSpPr>
          <p:cNvPr id="6" name="Rectangle 5"/>
          <p:cNvSpPr/>
          <p:nvPr/>
        </p:nvSpPr>
        <p:spPr>
          <a:xfrm>
            <a:off x="5459089" y="454431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 smtClean="0"/>
              <a:t>Bonjour.</a:t>
            </a:r>
          </a:p>
          <a:p>
            <a:r>
              <a:rPr lang="fr-FR" sz="2400" dirty="0" smtClean="0"/>
              <a:t>Il ne reste plus grand-chose et nous vous l’envoyons aujourd'hui dans la nuit. Si Dieu le veut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4350698" y="4269104"/>
            <a:ext cx="1246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Traduction: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34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11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91" y="114301"/>
            <a:ext cx="9653547" cy="624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7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12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470" y="0"/>
            <a:ext cx="10155788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39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13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028571" y="1716332"/>
            <a:ext cx="109456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smtClean="0"/>
              <a:t>Zakaria AMAZIRH &lt;zakaria.amazirh@uit.ac.ma&gt;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25 avr. 2019 16:39</a:t>
            </a:r>
          </a:p>
          <a:p>
            <a:r>
              <a:rPr lang="fr-FR" dirty="0" smtClean="0"/>
              <a:t>À moi</a:t>
            </a:r>
          </a:p>
          <a:p>
            <a:endParaRPr lang="fr-FR" dirty="0" smtClean="0"/>
          </a:p>
          <a:p>
            <a:pPr algn="r"/>
            <a:r>
              <a:rPr lang="ar-MA" sz="2400" dirty="0" smtClean="0"/>
              <a:t>السلام عليكم. </a:t>
            </a:r>
          </a:p>
          <a:p>
            <a:pPr algn="r"/>
            <a:r>
              <a:rPr lang="ar-MA" sz="2400" dirty="0" smtClean="0">
                <a:solidFill>
                  <a:srgbClr val="0000FF"/>
                </a:solidFill>
              </a:rPr>
              <a:t>الكثير يتخوف او يتردد في القبول بالمشاركة في تجربة الموقع الذي تعدونه</a:t>
            </a:r>
            <a:r>
              <a:rPr lang="ar-MA" sz="2400" dirty="0" smtClean="0"/>
              <a:t>. </a:t>
            </a:r>
          </a:p>
          <a:p>
            <a:pPr algn="r"/>
            <a:r>
              <a:rPr lang="ar-MA" sz="2400" dirty="0" smtClean="0"/>
              <a:t>حاليا هؤلاء هم المتاحون حاليا. </a:t>
            </a:r>
          </a:p>
          <a:p>
            <a:pPr algn="r"/>
            <a:r>
              <a:rPr lang="ar-MA" sz="2400" dirty="0" smtClean="0"/>
              <a:t>شكرا</a:t>
            </a:r>
            <a:endParaRPr lang="ar-MA" sz="2400" dirty="0"/>
          </a:p>
        </p:txBody>
      </p:sp>
      <p:sp>
        <p:nvSpPr>
          <p:cNvPr id="6" name="Rectangle 5"/>
          <p:cNvSpPr/>
          <p:nvPr/>
        </p:nvSpPr>
        <p:spPr>
          <a:xfrm>
            <a:off x="1602110" y="4331284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 smtClean="0"/>
              <a:t>Bonjour.</a:t>
            </a:r>
          </a:p>
          <a:p>
            <a:r>
              <a:rPr lang="fr-FR" sz="2400" dirty="0" smtClean="0">
                <a:solidFill>
                  <a:srgbClr val="0000FF"/>
                </a:solidFill>
              </a:rPr>
              <a:t>Beaucoup ont peur ou hésitent à accepter de participer à l'expérience du site que vous préparez.</a:t>
            </a:r>
          </a:p>
          <a:p>
            <a:r>
              <a:rPr lang="fr-FR" sz="2400" dirty="0" smtClean="0"/>
              <a:t>Ceux-ci sont actuellement disponibles.</a:t>
            </a:r>
          </a:p>
          <a:p>
            <a:r>
              <a:rPr lang="fr-FR" sz="2400" dirty="0" smtClean="0"/>
              <a:t>Merci beaucoup</a:t>
            </a:r>
            <a:endParaRPr lang="fr-FR" sz="2400" dirty="0"/>
          </a:p>
        </p:txBody>
      </p:sp>
      <p:sp>
        <p:nvSpPr>
          <p:cNvPr id="7" name="Rectangle 6"/>
          <p:cNvSpPr/>
          <p:nvPr/>
        </p:nvSpPr>
        <p:spPr>
          <a:xfrm>
            <a:off x="635948" y="3889005"/>
            <a:ext cx="1246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</a:rPr>
              <a:t>Traduction: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02948" y="1142341"/>
            <a:ext cx="10134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FLSHK</a:t>
            </a:r>
            <a:endParaRPr lang="fr-FR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721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14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43197" y="4054675"/>
            <a:ext cx="116871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smtClean="0"/>
              <a:t>Sanae </a:t>
            </a:r>
            <a:r>
              <a:rPr lang="fr-FR" dirty="0" err="1" smtClean="0"/>
              <a:t>Boumlik</a:t>
            </a:r>
            <a:r>
              <a:rPr lang="fr-FR" dirty="0" smtClean="0"/>
              <a:t> &lt;sanaeboumlik@gmail.com&gt;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ven. 10 mai 13:51</a:t>
            </a:r>
          </a:p>
          <a:p>
            <a:r>
              <a:rPr lang="fr-FR" dirty="0" smtClean="0"/>
              <a:t>À moi</a:t>
            </a:r>
          </a:p>
          <a:p>
            <a:r>
              <a:rPr lang="fr-FR" dirty="0" smtClean="0"/>
              <a:t>Bonjour , 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Je m'excuse du retard , </a:t>
            </a:r>
          </a:p>
          <a:p>
            <a:r>
              <a:rPr lang="fr-FR" dirty="0" smtClean="0"/>
              <a:t>Pour S8 c'est très difficile de trouver un créneau </a:t>
            </a:r>
            <a:r>
              <a:rPr lang="fr-FR" dirty="0" smtClean="0">
                <a:solidFill>
                  <a:srgbClr val="0000FF"/>
                </a:solidFill>
              </a:rPr>
              <a:t>, on est en période de préparation de projets</a:t>
            </a:r>
            <a:r>
              <a:rPr lang="fr-FR" dirty="0" smtClean="0"/>
              <a:t>. Donc pour réunir 10 étudiants je pense pas que c'est évident.</a:t>
            </a:r>
          </a:p>
          <a:p>
            <a:r>
              <a:rPr lang="fr-FR" dirty="0" smtClean="0"/>
              <a:t>Bien à vous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323850" y="1192353"/>
            <a:ext cx="1176337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smtClean="0"/>
              <a:t>Abdelaziz Ramadane KRIBII &lt;arkribii@uit.ac.ma&gt;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24 avr. 2019 17:10</a:t>
            </a:r>
          </a:p>
          <a:p>
            <a:r>
              <a:rPr lang="fr-FR" dirty="0" smtClean="0"/>
              <a:t>À </a:t>
            </a:r>
            <a:r>
              <a:rPr lang="fr-FR" dirty="0" err="1" smtClean="0"/>
              <a:t>sanaeboumlik</a:t>
            </a:r>
            <a:r>
              <a:rPr lang="fr-FR" dirty="0" smtClean="0"/>
              <a:t>, </a:t>
            </a:r>
            <a:r>
              <a:rPr lang="fr-FR" dirty="0" err="1" smtClean="0"/>
              <a:t>karima</a:t>
            </a:r>
            <a:r>
              <a:rPr lang="fr-FR" dirty="0" smtClean="0"/>
              <a:t>, </a:t>
            </a:r>
            <a:r>
              <a:rPr lang="fr-FR" dirty="0" err="1" smtClean="0"/>
              <a:t>erguigh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Bonjour Sanae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J'attends toujours la liste des étudiants qui vont participer à l'expérimentation de la plate forme, pour pouvoir organiser auparavant l'atelier concevoir son CV.</a:t>
            </a:r>
          </a:p>
          <a:p>
            <a:r>
              <a:rPr lang="fr-FR" sz="2000" b="1" dirty="0" smtClean="0">
                <a:solidFill>
                  <a:srgbClr val="0000FF"/>
                </a:solidFill>
              </a:rPr>
              <a:t>ça devient urgent</a:t>
            </a:r>
          </a:p>
          <a:p>
            <a:r>
              <a:rPr lang="fr-FR" sz="2000" b="1" dirty="0" smtClean="0">
                <a:solidFill>
                  <a:srgbClr val="0000FF"/>
                </a:solidFill>
              </a:rPr>
              <a:t>Merci</a:t>
            </a:r>
            <a:endParaRPr lang="fr-FR" sz="2000" b="1" dirty="0">
              <a:solidFill>
                <a:srgbClr val="0000FF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302948" y="716314"/>
            <a:ext cx="10727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ENSAK</a:t>
            </a:r>
            <a:endParaRPr lang="fr-FR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6575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15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80999" y="2720965"/>
            <a:ext cx="114966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err="1" smtClean="0"/>
              <a:t>mohamed</a:t>
            </a:r>
            <a:r>
              <a:rPr lang="fr-FR" dirty="0" smtClean="0"/>
              <a:t> amine </a:t>
            </a:r>
            <a:r>
              <a:rPr lang="fr-FR" dirty="0" err="1" smtClean="0"/>
              <a:t>benali</a:t>
            </a:r>
            <a:r>
              <a:rPr lang="fr-FR" dirty="0" smtClean="0"/>
              <a:t> &lt;medamine.benali92@gmail.com&gt;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ven. 10 mai 12:59</a:t>
            </a:r>
          </a:p>
          <a:p>
            <a:r>
              <a:rPr lang="fr-FR" dirty="0" smtClean="0"/>
              <a:t>À moi</a:t>
            </a:r>
          </a:p>
          <a:p>
            <a:r>
              <a:rPr lang="fr-FR" dirty="0" smtClean="0"/>
              <a:t>bonjour Mr </a:t>
            </a:r>
          </a:p>
          <a:p>
            <a:r>
              <a:rPr lang="fr-FR" dirty="0" smtClean="0"/>
              <a:t>je suis vraiment désolé pour le retard  </a:t>
            </a:r>
            <a:r>
              <a:rPr lang="fr-FR" dirty="0" smtClean="0">
                <a:solidFill>
                  <a:srgbClr val="0000FF"/>
                </a:solidFill>
              </a:rPr>
              <a:t>mais dans la classe j'ai trouvé  seulement une personne qui est intéressé  </a:t>
            </a:r>
            <a:r>
              <a:rPr lang="fr-FR" dirty="0" smtClean="0"/>
              <a:t>c'est </a:t>
            </a:r>
            <a:r>
              <a:rPr lang="fr-FR" dirty="0" err="1" smtClean="0"/>
              <a:t>mohamed</a:t>
            </a:r>
            <a:r>
              <a:rPr lang="fr-FR" dirty="0" smtClean="0"/>
              <a:t> </a:t>
            </a:r>
            <a:r>
              <a:rPr lang="fr-FR" dirty="0" err="1" smtClean="0"/>
              <a:t>ouzmir</a:t>
            </a:r>
            <a:r>
              <a:rPr lang="fr-FR" dirty="0" smtClean="0"/>
              <a:t>  et moi bien sur  </a:t>
            </a:r>
            <a:r>
              <a:rPr lang="fr-FR" dirty="0" err="1" smtClean="0"/>
              <a:t>mohamed</a:t>
            </a:r>
            <a:r>
              <a:rPr lang="fr-FR" dirty="0" smtClean="0"/>
              <a:t> amine </a:t>
            </a:r>
            <a:r>
              <a:rPr lang="fr-FR" dirty="0" err="1" smtClean="0"/>
              <a:t>benali</a:t>
            </a:r>
            <a:r>
              <a:rPr lang="fr-FR" dirty="0" smtClean="0"/>
              <a:t>  </a:t>
            </a:r>
          </a:p>
          <a:p>
            <a:r>
              <a:rPr lang="fr-FR" dirty="0" smtClean="0"/>
              <a:t> je prend l'occasion  Mr de vous souhaitez ramadan </a:t>
            </a:r>
            <a:r>
              <a:rPr lang="fr-FR" dirty="0" err="1" smtClean="0"/>
              <a:t>moubarak</a:t>
            </a:r>
            <a:r>
              <a:rPr lang="fr-FR" dirty="0" smtClean="0"/>
              <a:t> </a:t>
            </a:r>
            <a:r>
              <a:rPr lang="fr-FR" dirty="0" err="1" smtClean="0"/>
              <a:t>said</a:t>
            </a:r>
            <a:r>
              <a:rPr lang="fr-FR" dirty="0" smtClean="0"/>
              <a:t>  avec mes meilleures  </a:t>
            </a:r>
            <a:r>
              <a:rPr lang="fr-FR" dirty="0" err="1" smtClean="0"/>
              <a:t>voeux</a:t>
            </a:r>
            <a:r>
              <a:rPr lang="fr-FR" dirty="0" smtClean="0"/>
              <a:t>.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687361" y="1961035"/>
            <a:ext cx="29369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0" i="0" dirty="0" smtClean="0">
                <a:solidFill>
                  <a:srgbClr val="202124"/>
                </a:solidFill>
                <a:effectLst/>
                <a:latin typeface="Google Sans"/>
              </a:rPr>
              <a:t>Plateforme e-VAL - </a:t>
            </a:r>
            <a:r>
              <a:rPr lang="fr-FR" sz="2400" b="0" i="0" dirty="0" smtClean="0">
                <a:solidFill>
                  <a:srgbClr val="FF0000"/>
                </a:solidFill>
                <a:effectLst/>
                <a:latin typeface="Google Sans"/>
              </a:rPr>
              <a:t>FSJE</a:t>
            </a:r>
            <a:endParaRPr lang="fr-F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941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16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421816" y="4432341"/>
            <a:ext cx="98583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À partir du mois d’avril les étudiants  cibles pour l’expérimentation : ENSA, ENCG, EST, Masters, des Bac+3 sont partis en </a:t>
            </a:r>
            <a:r>
              <a:rPr lang="fr-FR" sz="24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stage ou en préparation d’examen,</a:t>
            </a:r>
            <a:endParaRPr lang="fr-FR" sz="24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6535" y="1419489"/>
            <a:ext cx="2947665" cy="287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52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17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34639" y="4320818"/>
            <a:ext cx="11382375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Rochdi</a:t>
            </a:r>
            <a:r>
              <a:rPr lang="fr-FR" dirty="0" smtClean="0"/>
              <a:t> </a:t>
            </a:r>
            <a:r>
              <a:rPr lang="fr-FR" dirty="0" err="1" smtClean="0"/>
              <a:t>Messoussi</a:t>
            </a:r>
            <a:r>
              <a:rPr lang="fr-FR" dirty="0" smtClean="0"/>
              <a:t> &lt;messoussi@uit.ac.ma&gt;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ven. 10 mai 14:04</a:t>
            </a:r>
          </a:p>
          <a:p>
            <a:r>
              <a:rPr lang="fr-FR" dirty="0" smtClean="0"/>
              <a:t>À moi</a:t>
            </a:r>
          </a:p>
          <a:p>
            <a:r>
              <a:rPr lang="fr-FR" sz="2000" dirty="0" smtClean="0"/>
              <a:t>Bonjour cher  ami,</a:t>
            </a:r>
          </a:p>
          <a:p>
            <a:r>
              <a:rPr lang="fr-FR" sz="2000" dirty="0" smtClean="0"/>
              <a:t>j'ai transmis le message aux collègue de physique et relancé, </a:t>
            </a:r>
            <a:r>
              <a:rPr lang="fr-FR" sz="2000" dirty="0" smtClean="0">
                <a:solidFill>
                  <a:srgbClr val="0000FF"/>
                </a:solidFill>
              </a:rPr>
              <a:t>mais sans retour</a:t>
            </a:r>
            <a:r>
              <a:rPr lang="fr-FR" sz="2000" dirty="0" smtClean="0"/>
              <a:t>. </a:t>
            </a:r>
            <a:r>
              <a:rPr lang="fr-FR" sz="2400" b="1" dirty="0" smtClean="0">
                <a:solidFill>
                  <a:srgbClr val="0000FF"/>
                </a:solidFill>
              </a:rPr>
              <a:t>Tu peux utiliser la messagerie institutionnelle pour les contacter</a:t>
            </a:r>
            <a:r>
              <a:rPr lang="fr-FR" sz="2000" dirty="0" smtClean="0">
                <a:solidFill>
                  <a:srgbClr val="0000FF"/>
                </a:solidFill>
              </a:rPr>
              <a:t> </a:t>
            </a:r>
            <a:r>
              <a:rPr lang="fr-FR" sz="2000" dirty="0" smtClean="0"/>
              <a:t>et demander des volontaires pour cette campagne.</a:t>
            </a:r>
          </a:p>
          <a:p>
            <a:endParaRPr lang="fr-FR" dirty="0" smtClean="0"/>
          </a:p>
          <a:p>
            <a:r>
              <a:rPr lang="fr-FR" dirty="0" smtClean="0"/>
              <a:t>Amicalement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572764" y="1714347"/>
            <a:ext cx="117335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/>
              <a:t>Abdelaziz Ramadane KRIBII &lt;arkribii@uit.ac.ma&gt;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10 mai 2019 13:41</a:t>
            </a:r>
          </a:p>
          <a:p>
            <a:r>
              <a:rPr lang="fr-FR" dirty="0" smtClean="0"/>
              <a:t>À </a:t>
            </a:r>
            <a:r>
              <a:rPr lang="fr-FR" dirty="0" err="1" smtClean="0"/>
              <a:t>Rochdi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Salam </a:t>
            </a:r>
            <a:r>
              <a:rPr lang="fr-FR" dirty="0" err="1" smtClean="0"/>
              <a:t>Ssi</a:t>
            </a:r>
            <a:r>
              <a:rPr lang="fr-FR" dirty="0" smtClean="0"/>
              <a:t> </a:t>
            </a:r>
            <a:r>
              <a:rPr lang="fr-FR" dirty="0" err="1" smtClean="0"/>
              <a:t>Rochdi</a:t>
            </a:r>
            <a:endParaRPr lang="fr-FR" dirty="0" smtClean="0"/>
          </a:p>
          <a:p>
            <a:r>
              <a:rPr lang="fr-FR" dirty="0" smtClean="0"/>
              <a:t>Ramadane </a:t>
            </a:r>
            <a:r>
              <a:rPr lang="fr-FR" dirty="0" err="1" smtClean="0"/>
              <a:t>moubarak</a:t>
            </a:r>
            <a:endParaRPr lang="fr-FR" dirty="0" smtClean="0"/>
          </a:p>
          <a:p>
            <a:r>
              <a:rPr lang="fr-FR" dirty="0" smtClean="0">
                <a:solidFill>
                  <a:srgbClr val="0000FF"/>
                </a:solidFill>
              </a:rPr>
              <a:t>je n'ai rien reçu comme liste des Bac+3</a:t>
            </a:r>
          </a:p>
          <a:p>
            <a:r>
              <a:rPr lang="fr-FR" dirty="0" err="1" smtClean="0"/>
              <a:t>Cdlt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1056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18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04800" y="1582341"/>
            <a:ext cx="116586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err="1" smtClean="0"/>
              <a:t>karima</a:t>
            </a:r>
            <a:r>
              <a:rPr lang="fr-FR" dirty="0" smtClean="0"/>
              <a:t> </a:t>
            </a:r>
            <a:r>
              <a:rPr lang="fr-FR" dirty="0" err="1" smtClean="0"/>
              <a:t>selmaoui</a:t>
            </a:r>
            <a:endParaRPr lang="fr-FR" dirty="0" smtClean="0"/>
          </a:p>
          <a:p>
            <a:r>
              <a:rPr lang="fr-FR" dirty="0" smtClean="0">
                <a:solidFill>
                  <a:srgbClr val="0000FF"/>
                </a:solidFill>
              </a:rPr>
              <a:t>sam. 25 mai 23:17</a:t>
            </a:r>
          </a:p>
          <a:p>
            <a:r>
              <a:rPr lang="fr-FR" dirty="0" smtClean="0"/>
              <a:t>À Imane, moi</a:t>
            </a:r>
          </a:p>
          <a:p>
            <a:endParaRPr lang="fr-FR" dirty="0" smtClean="0"/>
          </a:p>
          <a:p>
            <a:r>
              <a:rPr lang="fr-FR" dirty="0" smtClean="0"/>
              <a:t>Bonjour madame </a:t>
            </a:r>
            <a:r>
              <a:rPr lang="fr-FR" dirty="0" err="1" smtClean="0"/>
              <a:t>Selmaoui</a:t>
            </a:r>
            <a:endParaRPr lang="fr-FR" dirty="0" smtClean="0"/>
          </a:p>
          <a:p>
            <a:r>
              <a:rPr lang="fr-FR" dirty="0" smtClean="0"/>
              <a:t>J'ai partagé le site de la plate-forme auprès des étudiants</a:t>
            </a:r>
          </a:p>
          <a:p>
            <a:r>
              <a:rPr lang="fr-FR" sz="2000" dirty="0" smtClean="0">
                <a:solidFill>
                  <a:srgbClr val="0000FF"/>
                </a:solidFill>
              </a:rPr>
              <a:t>Mais la plupart me réclament qu'il y a des bugs et va ne marche pas sur des navigateur</a:t>
            </a:r>
          </a:p>
          <a:p>
            <a:endParaRPr lang="fr-FR" sz="2000" dirty="0" smtClean="0">
              <a:solidFill>
                <a:srgbClr val="0000FF"/>
              </a:solidFill>
            </a:endParaRPr>
          </a:p>
          <a:p>
            <a:endParaRPr lang="fr-FR" sz="2000" dirty="0" smtClean="0">
              <a:solidFill>
                <a:srgbClr val="C00000"/>
              </a:solidFill>
            </a:endParaRPr>
          </a:p>
          <a:p>
            <a:r>
              <a:rPr lang="fr-FR" dirty="0" smtClean="0">
                <a:solidFill>
                  <a:srgbClr val="C00000"/>
                </a:solidFill>
              </a:rPr>
              <a:t>Message d'un étudiant qui a accepté de faire le test de la plate forme</a:t>
            </a:r>
            <a:endParaRPr lang="fr-F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992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96050" y="291488"/>
            <a:ext cx="1306835" cy="339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220325" y="178458"/>
            <a:ext cx="1420489" cy="452951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770" y="0"/>
            <a:ext cx="1152653" cy="126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19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5434" y="774271"/>
            <a:ext cx="6643365" cy="5947204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42875" y="2389250"/>
            <a:ext cx="202331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Envoi à tous les</a:t>
            </a:r>
          </a:p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Bac+2,Bac+3, </a:t>
            </a:r>
          </a:p>
          <a:p>
            <a:r>
              <a:rPr lang="fr-FR" sz="20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S8, Masters,</a:t>
            </a:r>
            <a:endParaRPr lang="fr-FR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890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2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2795910" y="52057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fr-FR" b="1" i="0" dirty="0" smtClean="0">
                <a:solidFill>
                  <a:srgbClr val="0000FF"/>
                </a:solidFill>
                <a:effectLst/>
                <a:latin typeface="Helvetica Neue"/>
              </a:rPr>
              <a:t>UIZ : 13 au 20 mars 2019</a:t>
            </a:r>
          </a:p>
          <a:p>
            <a:pPr algn="ctr">
              <a:spcAft>
                <a:spcPts val="0"/>
              </a:spcAft>
            </a:pPr>
            <a:r>
              <a:rPr lang="fr-FR" b="1" i="0" dirty="0" smtClean="0">
                <a:solidFill>
                  <a:srgbClr val="0000FF"/>
                </a:solidFill>
                <a:effectLst/>
                <a:latin typeface="Helvetica Neue"/>
              </a:rPr>
              <a:t>UAE : 15 au 20 avril 2019</a:t>
            </a:r>
          </a:p>
          <a:p>
            <a:pPr algn="ctr">
              <a:spcAft>
                <a:spcPts val="0"/>
              </a:spcAft>
            </a:pPr>
            <a:r>
              <a:rPr lang="fr-FR" b="1" i="0" dirty="0" smtClean="0">
                <a:solidFill>
                  <a:srgbClr val="0000FF"/>
                </a:solidFill>
                <a:effectLst/>
                <a:latin typeface="Helvetica Neue"/>
              </a:rPr>
              <a:t>UIT : 22 au 27 avril 2019</a:t>
            </a:r>
            <a:endParaRPr lang="fr-FR" b="1" i="0" dirty="0">
              <a:solidFill>
                <a:srgbClr val="0000FF"/>
              </a:solidFill>
              <a:effectLst/>
              <a:latin typeface="Helvetica Neue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42900" y="1675735"/>
            <a:ext cx="1148841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err="1" smtClean="0"/>
              <a:t>amel</a:t>
            </a:r>
            <a:r>
              <a:rPr lang="fr-FR" dirty="0" smtClean="0"/>
              <a:t> NEJJARI &lt;amelnejjari@yahoo.fr&gt;</a:t>
            </a:r>
          </a:p>
          <a:p>
            <a:r>
              <a:rPr lang="fr-FR" dirty="0" smtClean="0"/>
              <a:t>Pièces jointes 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18 févr. 2019 16:03</a:t>
            </a:r>
          </a:p>
          <a:p>
            <a:r>
              <a:rPr lang="fr-FR" dirty="0" smtClean="0"/>
              <a:t>À </a:t>
            </a:r>
            <a:r>
              <a:rPr lang="fr-FR" dirty="0" err="1" smtClean="0"/>
              <a:t>Fathellah</a:t>
            </a:r>
            <a:r>
              <a:rPr lang="fr-FR" dirty="0" smtClean="0"/>
              <a:t>, Abdellatif, moi, Karima, Karima, Hassan, Hassan, Mohamed, Mohamed, Imane, </a:t>
            </a:r>
            <a:r>
              <a:rPr lang="fr-FR" dirty="0" err="1" smtClean="0"/>
              <a:t>Jamila</a:t>
            </a:r>
            <a:r>
              <a:rPr lang="fr-FR" dirty="0" smtClean="0"/>
              <a:t>, </a:t>
            </a:r>
            <a:r>
              <a:rPr lang="fr-FR" dirty="0" err="1" smtClean="0"/>
              <a:t>Jamila</a:t>
            </a:r>
            <a:r>
              <a:rPr lang="fr-FR" dirty="0" smtClean="0"/>
              <a:t>, </a:t>
            </a:r>
            <a:r>
              <a:rPr lang="fr-FR" dirty="0" err="1" smtClean="0"/>
              <a:t>Ouazzani</a:t>
            </a:r>
            <a:r>
              <a:rPr lang="fr-FR" dirty="0" smtClean="0"/>
              <a:t>, </a:t>
            </a:r>
            <a:r>
              <a:rPr lang="fr-FR" dirty="0" err="1" smtClean="0"/>
              <a:t>Soufiane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Bonjour,</a:t>
            </a:r>
          </a:p>
          <a:p>
            <a:endParaRPr lang="fr-FR" dirty="0" smtClean="0"/>
          </a:p>
          <a:p>
            <a:r>
              <a:rPr lang="fr-FR" dirty="0" smtClean="0"/>
              <a:t>Suite à la réunion du Consortium qui s'est tenue les 26 et 27 novembre derniers à UIT  (voir le PV en PJ), je me permets de vous contacter au sujet de l'expérimentation de la plateforme e-VAL qui aura lieu à UIZ, UIT et UAE selon la proposition de calendrier suivante :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5030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14327" y="226100"/>
            <a:ext cx="7303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Nous avons besoin de votre collaboration</a:t>
            </a:r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156547" y="4721787"/>
            <a:ext cx="8688238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Pour nous aider à expérimenter la plateforme e-VAL, dans le but de l’améliorer.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C’est un outil qui facilitera votre employabilité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7093" y="1304219"/>
            <a:ext cx="40481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70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88590" y="207819"/>
            <a:ext cx="9144000" cy="2431550"/>
          </a:xfrm>
        </p:spPr>
        <p:txBody>
          <a:bodyPr>
            <a:normAutofit fontScale="90000"/>
          </a:bodyPr>
          <a:lstStyle/>
          <a:p>
            <a:r>
              <a:rPr lang="fr-FR" b="1" i="0" dirty="0" smtClean="0">
                <a:solidFill>
                  <a:srgbClr val="FFB700"/>
                </a:solidFill>
                <a:effectLst/>
                <a:latin typeface="Lato"/>
              </a:rPr>
              <a:t>Pour valorisez votre parcours professionnel</a:t>
            </a:r>
            <a:br>
              <a:rPr lang="fr-FR" b="1" i="0" dirty="0" smtClean="0">
                <a:solidFill>
                  <a:srgbClr val="FFB700"/>
                </a:solidFill>
                <a:effectLst/>
                <a:latin typeface="Lato"/>
              </a:rPr>
            </a:br>
            <a:r>
              <a:rPr lang="fr-FR" b="1" dirty="0" smtClean="0">
                <a:solidFill>
                  <a:srgbClr val="FFB700"/>
                </a:solidFill>
                <a:latin typeface="Lato"/>
              </a:rPr>
              <a:t>inscrivez-vous:</a:t>
            </a:r>
            <a:endParaRPr lang="fr-FR" b="1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4191586"/>
            <a:ext cx="9144000" cy="1655762"/>
          </a:xfrm>
        </p:spPr>
        <p:txBody>
          <a:bodyPr/>
          <a:lstStyle/>
          <a:p>
            <a:endParaRPr lang="fr-FR" b="1" u="sng" dirty="0" smtClean="0">
              <a:solidFill>
                <a:srgbClr val="1155CC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  <a:hlinkClick r:id="rId2"/>
            </a:endParaRPr>
          </a:p>
          <a:p>
            <a:r>
              <a:rPr lang="fr-FR" sz="3200" b="1" u="sng" dirty="0" smtClean="0">
                <a:solidFill>
                  <a:srgbClr val="1155CC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http://eval.uit.ac.ma/</a:t>
            </a:r>
            <a:endParaRPr lang="fr-FR" sz="3200" dirty="0"/>
          </a:p>
        </p:txBody>
      </p:sp>
      <p:sp>
        <p:nvSpPr>
          <p:cNvPr id="4" name="Rectangle 3"/>
          <p:cNvSpPr/>
          <p:nvPr/>
        </p:nvSpPr>
        <p:spPr>
          <a:xfrm>
            <a:off x="3043722" y="3219544"/>
            <a:ext cx="61045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Lien de la plateforme e-VAL: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868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12" y="828891"/>
            <a:ext cx="11932388" cy="533072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7918834">
            <a:off x="598078" y="296872"/>
            <a:ext cx="779500" cy="48909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4435988">
            <a:off x="11229804" y="263062"/>
            <a:ext cx="981661" cy="61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447675"/>
            <a:ext cx="10591800" cy="596265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46222">
            <a:off x="2855857" y="4643092"/>
            <a:ext cx="779500" cy="489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0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42" y="368694"/>
            <a:ext cx="11827042" cy="5442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71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9715" y="0"/>
            <a:ext cx="2796591" cy="6360619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3379484" y="713354"/>
            <a:ext cx="1180742" cy="7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5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320" y="168404"/>
            <a:ext cx="3980152" cy="66895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92217" y="2633315"/>
            <a:ext cx="62584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Entrer une adresse e-mail valide où sera envoyé un code de confirmation, pour connexion.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6355440" y="2600343"/>
            <a:ext cx="1180742" cy="7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15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420533" y="-1883834"/>
            <a:ext cx="18288000" cy="10287000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9985159">
            <a:off x="7563282" y="1746249"/>
            <a:ext cx="817654" cy="513038"/>
          </a:xfrm>
          <a:prstGeom prst="rect">
            <a:avLst/>
          </a:prstGeom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21393161" flipH="1">
            <a:off x="3283580" y="5830276"/>
            <a:ext cx="879760" cy="55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42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320" y="168404"/>
            <a:ext cx="3980152" cy="66895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00485" y="3941056"/>
            <a:ext cx="33338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E</a:t>
            </a: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ntrer un mot de passe (à garder en mémoire)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6509398" y="3948711"/>
            <a:ext cx="914922" cy="574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916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320" y="168404"/>
            <a:ext cx="3980152" cy="66895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4567" y="5171258"/>
            <a:ext cx="6824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Télécharger le fichier image de la photo de votre carte d’étudiant, sinon de votre attestation d’inscription.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(pour créer ce fichier utilisez un téléphone ou un scanner)</a:t>
            </a:r>
            <a:endParaRPr kumimoji="0" lang="fr-FR" sz="105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6611138" y="5389583"/>
            <a:ext cx="775644" cy="486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50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19328" cy="134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3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>
            <a:off x="563239" y="4426565"/>
            <a:ext cx="1115377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0" i="0" dirty="0" smtClean="0">
                <a:solidFill>
                  <a:srgbClr val="6D00F6"/>
                </a:solidFill>
                <a:effectLst/>
                <a:latin typeface="Roboto"/>
              </a:rPr>
              <a:t>Le mer., mar. 27, 2019 à 6:29, Ar Kr</a:t>
            </a:r>
          </a:p>
          <a:p>
            <a:r>
              <a:rPr lang="fr-FR" sz="1600" b="0" i="0" dirty="0" smtClean="0">
                <a:solidFill>
                  <a:srgbClr val="6D00F6"/>
                </a:solidFill>
                <a:effectLst/>
                <a:latin typeface="Roboto"/>
              </a:rPr>
              <a:t>&lt;</a:t>
            </a:r>
            <a:r>
              <a:rPr lang="fr-FR" sz="1600" b="0" i="0" dirty="0" smtClean="0">
                <a:solidFill>
                  <a:srgbClr val="1155CC"/>
                </a:solidFill>
                <a:effectLst/>
                <a:latin typeface="Roboto"/>
                <a:hlinkClick r:id="rId5"/>
              </a:rPr>
              <a:t>arkribii@gmail.com</a:t>
            </a:r>
            <a:r>
              <a:rPr lang="fr-FR" sz="1600" b="0" i="0" dirty="0" smtClean="0">
                <a:solidFill>
                  <a:srgbClr val="6D00F6"/>
                </a:solidFill>
                <a:effectLst/>
                <a:latin typeface="Roboto"/>
              </a:rPr>
              <a:t>&gt; a écrit :</a:t>
            </a:r>
          </a:p>
          <a:p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Salam </a:t>
            </a:r>
            <a:r>
              <a:rPr lang="fr-FR" sz="1600" b="0" i="0" dirty="0" err="1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Ssi</a:t>
            </a:r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Yassin</a:t>
            </a:r>
          </a:p>
          <a:p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Au delà de l'hébergement et la bonne marche de la plateforme, comment va t-on recueillir les remarques et annotations des étudiants la concernant? </a:t>
            </a:r>
          </a:p>
          <a:p>
            <a:r>
              <a:rPr lang="fr-FR" sz="1600" b="0" i="0" dirty="0" smtClean="0"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y'a t il un questionnaire en ligne...?</a:t>
            </a:r>
          </a:p>
          <a:p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Merci pour votre précision.</a:t>
            </a:r>
          </a:p>
          <a:p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Dans l'attente.</a:t>
            </a:r>
          </a:p>
          <a:p>
            <a:r>
              <a:rPr lang="fr-FR" sz="1600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Cordialement.</a:t>
            </a:r>
            <a:r>
              <a:rPr lang="fr-FR" b="0" i="0" dirty="0" smtClean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 </a:t>
            </a:r>
            <a:endParaRPr lang="fr-FR" b="0" i="0" dirty="0">
              <a:solidFill>
                <a:srgbClr val="22222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563239" y="1559640"/>
            <a:ext cx="10674717" cy="255454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fr-FR" sz="1600" dirty="0">
                <a:solidFill>
                  <a:srgbClr val="6D00F6"/>
                </a:solidFill>
                <a:latin typeface="Roboto"/>
              </a:rPr>
              <a:t>Le mar. 26 mars 2019 à 19:28, Mohamed Yassin </a:t>
            </a:r>
            <a:r>
              <a:rPr lang="fr-FR" altLang="fr-FR" sz="1600" dirty="0" err="1">
                <a:solidFill>
                  <a:srgbClr val="6D00F6"/>
                </a:solidFill>
                <a:latin typeface="Roboto"/>
              </a:rPr>
              <a:t>Chkouri</a:t>
            </a:r>
            <a:r>
              <a:rPr lang="fr-FR" altLang="fr-FR" sz="1600" dirty="0">
                <a:solidFill>
                  <a:srgbClr val="6D00F6"/>
                </a:solidFill>
                <a:latin typeface="Roboto"/>
              </a:rPr>
              <a:t> </a:t>
            </a: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&lt;</a:t>
            </a: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1155CC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yassin.chkouri@gmail.com</a:t>
            </a: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&gt; a écrit :</a:t>
            </a:r>
            <a:b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fr-FR" altLang="fr-F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Bonjour,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L’expérimentation c'est bien déroulé à l'UIZ</a:t>
            </a: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 Nous avons eu un retour positif de </a:t>
            </a:r>
            <a:r>
              <a:rPr kumimoji="0" lang="fr-FR" altLang="fr-FR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Soufiane</a:t>
            </a: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Pour l'expérimentation, vous auriez besoin 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 d'un serveur qui héberge la plateforme,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- faire les tests sur le bon fonctionnement de l'ensemble de l'application pour éviter les problèmes de dernier minute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Arial" panose="020B0604020202020204" pitchFamily="34" charset="0"/>
              </a:rPr>
              <a:t>- et une salle équipé des ordinateurs avec une connexion internet pour se connecter à la plateforme.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Une fois l'hébergement de la plateforme est fait, merci de nous envoyer le lien pour la tester aussi.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Cordialement, </a:t>
            </a:r>
          </a:p>
        </p:txBody>
      </p:sp>
    </p:spTree>
    <p:extLst>
      <p:ext uri="{BB962C8B-B14F-4D97-AF65-F5344CB8AC3E}">
        <p14:creationId xmlns:p14="http://schemas.microsoft.com/office/powerpoint/2010/main" val="63556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06" y="2082511"/>
            <a:ext cx="11063849" cy="416866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914642" y="307093"/>
            <a:ext cx="1054279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Après saisie correcte de tous les champs, et demande </a:t>
            </a: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’inscription, cet e-mail avec code de confirmation, sera envoyé à l’adresse e-mail validée ci-haut.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0145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9607" y="493795"/>
            <a:ext cx="5908082" cy="5509963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0311" y="3968264"/>
            <a:ext cx="400650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Entrez le code de confirmation reçu dans votre boîte e-mail pour connexion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1132938" flipV="1">
            <a:off x="4130995" y="4105667"/>
            <a:ext cx="1180742" cy="74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93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891" y="343766"/>
            <a:ext cx="9448800" cy="631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336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107" y="86159"/>
            <a:ext cx="9451438" cy="667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7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59274" y="0"/>
            <a:ext cx="40831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sng" strike="noStrike" kern="1200" cap="none" spc="0" normalizeH="0" baseline="0" noProof="0" dirty="0" smtClean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http</a:t>
            </a:r>
            <a:r>
              <a:rPr kumimoji="0" lang="fr-FR" sz="3200" b="0" i="0" u="sng" strike="noStrike" kern="1200" cap="none" spc="0" normalizeH="0" baseline="0" noProof="0" dirty="0">
                <a:ln>
                  <a:noFill/>
                </a:ln>
                <a:solidFill>
                  <a:srgbClr val="1155CC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://e-val.uae.ma/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462" y="1055214"/>
            <a:ext cx="9560205" cy="56824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87143" y="0"/>
            <a:ext cx="3978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Lien du site e-VAL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 flipV="1">
            <a:off x="5435764" y="209175"/>
            <a:ext cx="973492" cy="61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3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5199" y="1929384"/>
            <a:ext cx="1121659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Calibri" panose="020F0502020204030204" pitchFamily="34" charset="0"/>
                <a:cs typeface="Arial" panose="020B0604020202020204" pitchFamily="34" charset="0"/>
              </a:rPr>
              <a:t>Pour toutes informations complémentaires c</a:t>
            </a: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ontacter: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À la Présidence de l’UIT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Mme Karima SELMAOUI		 0694 500 459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Mme Imane EL MOURABIT		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0694 500 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312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Au CDC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:</a:t>
            </a:r>
            <a:r>
              <a:rPr kumimoji="0" lang="fr-FR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fr-FR" sz="1800" b="1" i="0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Mr. Abdelaziz 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KRIBII			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 0694 500 </a:t>
            </a:r>
            <a:r>
              <a:rPr kumimoji="0" lang="fr-FR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Arial" panose="020B0604020202020204" pitchFamily="34" charset="0"/>
              </a:rPr>
              <a:t>145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" name="Image 2" descr="Résultat de recherche d'images pour &quot;logo uit kénitr&quot;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535" y="210646"/>
            <a:ext cx="1630953" cy="15450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89570" y="346171"/>
            <a:ext cx="2111830" cy="1265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464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219" y="1349023"/>
            <a:ext cx="6842902" cy="385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72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38900" y="296618"/>
            <a:ext cx="1287785" cy="366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477500" y="195400"/>
            <a:ext cx="1239514" cy="403322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109" y="151415"/>
            <a:ext cx="735955" cy="809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37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3987" y="795337"/>
            <a:ext cx="9549813" cy="57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459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7975" y="235828"/>
            <a:ext cx="1125860" cy="22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401300" y="198998"/>
            <a:ext cx="1382389" cy="262451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22" y="33127"/>
            <a:ext cx="724028" cy="79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38</a:t>
            </a:fld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876" y="461449"/>
            <a:ext cx="9974247" cy="6110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48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39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781787" y="1772794"/>
            <a:ext cx="1017646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00FF"/>
                </a:solidFill>
              </a:rPr>
              <a:t>Inscription sur la plateforme</a:t>
            </a:r>
          </a:p>
          <a:p>
            <a:r>
              <a:rPr lang="fr-FR" sz="2400" dirty="0"/>
              <a:t>Boîte de réception</a:t>
            </a:r>
          </a:p>
          <a:p>
            <a:r>
              <a:rPr lang="fr-FR" sz="2400" dirty="0"/>
              <a:t>x</a:t>
            </a:r>
          </a:p>
          <a:p>
            <a:endParaRPr lang="fr-FR" sz="2400" dirty="0"/>
          </a:p>
          <a:p>
            <a:r>
              <a:rPr lang="fr-FR" sz="2400" dirty="0"/>
              <a:t>Imane El MOURABIT</a:t>
            </a:r>
          </a:p>
          <a:p>
            <a:r>
              <a:rPr lang="fr-FR" sz="2400" dirty="0">
                <a:solidFill>
                  <a:srgbClr val="0000FF"/>
                </a:solidFill>
              </a:rPr>
              <a:t>13 juin 2019 09:43 </a:t>
            </a:r>
            <a:r>
              <a:rPr lang="fr-FR" sz="2400" dirty="0"/>
              <a:t>(il y a 6 jours)</a:t>
            </a:r>
          </a:p>
          <a:p>
            <a:r>
              <a:rPr lang="fr-FR" sz="2400" dirty="0"/>
              <a:t>À </a:t>
            </a:r>
            <a:r>
              <a:rPr lang="fr-FR" sz="2400" dirty="0" err="1"/>
              <a:t>karima_selmaoui</a:t>
            </a:r>
            <a:r>
              <a:rPr lang="fr-FR" sz="2400" dirty="0"/>
              <a:t>, moi</a:t>
            </a:r>
          </a:p>
          <a:p>
            <a:endParaRPr lang="fr-FR" sz="2400" dirty="0"/>
          </a:p>
          <a:p>
            <a:r>
              <a:rPr lang="fr-FR" sz="2400" dirty="0"/>
              <a:t>Bonjour,</a:t>
            </a:r>
          </a:p>
          <a:p>
            <a:r>
              <a:rPr lang="fr-FR" sz="2400" dirty="0"/>
              <a:t>Je tiens à vous informer que </a:t>
            </a:r>
            <a:r>
              <a:rPr lang="fr-FR" sz="2400" dirty="0">
                <a:solidFill>
                  <a:srgbClr val="0000FF"/>
                </a:solidFill>
              </a:rPr>
              <a:t>seulement 28 étudiants ont fait leur inscription </a:t>
            </a:r>
            <a:r>
              <a:rPr lang="fr-FR" sz="2400" dirty="0"/>
              <a:t>sur la plateforme.</a:t>
            </a:r>
          </a:p>
          <a:p>
            <a:r>
              <a:rPr lang="fr-FR" sz="2400" dirty="0"/>
              <a:t>Cordialement,</a:t>
            </a:r>
          </a:p>
        </p:txBody>
      </p:sp>
    </p:spTree>
    <p:extLst>
      <p:ext uri="{BB962C8B-B14F-4D97-AF65-F5344CB8AC3E}">
        <p14:creationId xmlns:p14="http://schemas.microsoft.com/office/powerpoint/2010/main" val="105021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561975" y="1406010"/>
            <a:ext cx="1115503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 smtClean="0"/>
          </a:p>
          <a:p>
            <a:r>
              <a:rPr lang="fr-FR" dirty="0" smtClean="0"/>
              <a:t>Abdelaziz Ramadane KRIBII &lt;arkribii@uit.ac.ma&gt;</a:t>
            </a:r>
          </a:p>
          <a:p>
            <a:r>
              <a:rPr lang="fr-FR" dirty="0" smtClean="0"/>
              <a:t>Pièces jointes 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3 avr. 2019 07:54</a:t>
            </a:r>
          </a:p>
          <a:p>
            <a:r>
              <a:rPr lang="fr-FR" dirty="0" smtClean="0"/>
              <a:t>À </a:t>
            </a:r>
            <a:r>
              <a:rPr lang="fr-FR" dirty="0" err="1" smtClean="0"/>
              <a:t>amel</a:t>
            </a:r>
            <a:endParaRPr lang="fr-FR" dirty="0" smtClean="0"/>
          </a:p>
          <a:p>
            <a:endParaRPr lang="fr-FR" dirty="0" smtClean="0"/>
          </a:p>
          <a:p>
            <a:r>
              <a:rPr lang="fr-FR" dirty="0" smtClean="0"/>
              <a:t>Bonjour Mme Amel</a:t>
            </a:r>
          </a:p>
          <a:p>
            <a:r>
              <a:rPr lang="fr-FR" dirty="0" smtClean="0"/>
              <a:t>Merci de trouver en attaché un </a:t>
            </a:r>
            <a:r>
              <a:rPr lang="fr-FR" dirty="0" smtClean="0">
                <a:solidFill>
                  <a:srgbClr val="0000FF"/>
                </a:solidFill>
              </a:rPr>
              <a:t>fichier concernant les règles de la constitution des échantillons au sein de l'UIT</a:t>
            </a:r>
            <a:r>
              <a:rPr lang="fr-FR" dirty="0" smtClean="0"/>
              <a:t>, merci de me dire ce que tu en penses.</a:t>
            </a:r>
          </a:p>
          <a:p>
            <a:r>
              <a:rPr lang="fr-FR" dirty="0" err="1" smtClean="0"/>
              <a:t>Cdlt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492805" y="4645764"/>
            <a:ext cx="96703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err="1" smtClean="0"/>
              <a:t>amel</a:t>
            </a:r>
            <a:r>
              <a:rPr lang="fr-FR" dirty="0" smtClean="0"/>
              <a:t> NEJJARI &lt;amelnejjari@yahoo.fr&gt;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4 avr. 2019 10:16</a:t>
            </a:r>
          </a:p>
          <a:p>
            <a:r>
              <a:rPr lang="fr-FR" dirty="0" smtClean="0"/>
              <a:t>À moi</a:t>
            </a:r>
          </a:p>
          <a:p>
            <a:r>
              <a:rPr lang="fr-FR" dirty="0" smtClean="0"/>
              <a:t>Bonjour cher collègue,</a:t>
            </a:r>
          </a:p>
          <a:p>
            <a:r>
              <a:rPr lang="fr-FR" dirty="0" smtClean="0">
                <a:solidFill>
                  <a:srgbClr val="0000FF"/>
                </a:solidFill>
              </a:rPr>
              <a:t>Je pense que l'échantillon permettra d'expérimenter la plateforme à l'UIT de manière convenable</a:t>
            </a:r>
            <a:r>
              <a:rPr lang="fr-FR" dirty="0" smtClean="0"/>
              <a:t>.</a:t>
            </a:r>
          </a:p>
          <a:p>
            <a:r>
              <a:rPr lang="fr-FR" dirty="0" smtClean="0"/>
              <a:t>bravo pour le travail§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83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8128" y="186551"/>
            <a:ext cx="1473956" cy="35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10411691" y="201676"/>
            <a:ext cx="1440405" cy="307478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60" y="0"/>
            <a:ext cx="1026230" cy="1128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40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5967847" y="831124"/>
            <a:ext cx="6096000" cy="2577244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السلام عليكم لقد عبأت الاستمارة ولدي بعض الملاحظات </a:t>
            </a: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fr-FR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المرجو عمل نسخة باللغة العربية كي يسهل على المتلقي انجازها بسهولة</a:t>
            </a: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أسئلة صعبة الفهم خصوصا وأننا نعلم المستوى الحقيقي </a:t>
            </a:r>
            <a:r>
              <a:rPr lang="ar-SA" dirty="0" err="1">
                <a:latin typeface="Calibri" panose="020F0502020204030204" pitchFamily="34" charset="0"/>
                <a:ea typeface="Calibri" panose="020F0502020204030204" pitchFamily="34" charset="0"/>
              </a:rPr>
              <a:t>للطلبتنا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 على مستوى اللغة الفرنسية</a:t>
            </a:r>
            <a:endParaRPr lang="fr-FR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- 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يجب تحيين بعض الأسلة من قبل </a:t>
            </a: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هل توفر هذه الصفحة المسارات المهنية التي يمكن للطالب أن يسلكها بكل يسر</a:t>
            </a: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fr-FR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ar-SA" dirty="0">
                <a:latin typeface="Calibri" panose="020F0502020204030204" pitchFamily="34" charset="0"/>
                <a:ea typeface="Calibri" panose="020F0502020204030204" pitchFamily="34" charset="0"/>
              </a:rPr>
              <a:t>شكرا على تفهمكم</a:t>
            </a:r>
            <a:r>
              <a:rPr lang="ar-SA" dirty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endParaRPr lang="fr-FR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0072" y="1892632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2400" dirty="0"/>
              <a:t>Salam </a:t>
            </a:r>
            <a:r>
              <a:rPr lang="fr-FR" sz="2400" dirty="0" err="1"/>
              <a:t>alikum</a:t>
            </a:r>
            <a:r>
              <a:rPr lang="fr-FR" sz="2400" dirty="0"/>
              <a:t>, j'ai rempli le formulaire et pris des notes:</a:t>
            </a:r>
          </a:p>
          <a:p>
            <a:r>
              <a:rPr lang="fr-FR" sz="2400" dirty="0"/>
              <a:t>- </a:t>
            </a:r>
            <a:r>
              <a:rPr lang="fr-FR" sz="2400" dirty="0">
                <a:solidFill>
                  <a:srgbClr val="0000FF"/>
                </a:solidFill>
              </a:rPr>
              <a:t>Veuillez en faire une copie en arabe pour que le destinataire puisse le faire facilement</a:t>
            </a:r>
            <a:r>
              <a:rPr lang="fr-FR" sz="2400" dirty="0"/>
              <a:t>.</a:t>
            </a:r>
          </a:p>
          <a:p>
            <a:r>
              <a:rPr lang="fr-FR" sz="2400" dirty="0"/>
              <a:t>- </a:t>
            </a:r>
            <a:r>
              <a:rPr lang="fr-FR" sz="2400" dirty="0">
                <a:solidFill>
                  <a:srgbClr val="660033"/>
                </a:solidFill>
              </a:rPr>
              <a:t>Des questions difficiles à comprendre d'autant plus que nous connaissons le niveau réel de notre demande au niveau du français</a:t>
            </a:r>
          </a:p>
          <a:p>
            <a:r>
              <a:rPr lang="fr-FR" sz="2400" dirty="0"/>
              <a:t>- Certains </a:t>
            </a:r>
            <a:r>
              <a:rPr lang="fr-FR" sz="2400" dirty="0" smtClean="0"/>
              <a:t>questions </a:t>
            </a:r>
            <a:r>
              <a:rPr lang="fr-FR" sz="2400" dirty="0"/>
              <a:t>doivent être </a:t>
            </a:r>
            <a:r>
              <a:rPr lang="fr-FR" sz="2400" dirty="0" smtClean="0"/>
              <a:t>mises </a:t>
            </a:r>
            <a:r>
              <a:rPr lang="fr-FR" sz="2400" dirty="0"/>
              <a:t>à jour </a:t>
            </a:r>
            <a:r>
              <a:rPr lang="fr-FR" sz="2400" dirty="0" smtClean="0"/>
              <a:t>comme: </a:t>
            </a:r>
            <a:r>
              <a:rPr lang="fr-FR" sz="2400" dirty="0"/>
              <a:t>Cette page fournit-elle des parcours professionnels que les étudiants peuvent facilement parcourir?</a:t>
            </a:r>
          </a:p>
          <a:p>
            <a:r>
              <a:rPr lang="fr-FR" sz="2400" dirty="0"/>
              <a:t>Merci pour votre compréhension</a:t>
            </a:r>
            <a:endParaRPr lang="fr-FR" sz="2400" dirty="0"/>
          </a:p>
        </p:txBody>
      </p:sp>
      <p:sp>
        <p:nvSpPr>
          <p:cNvPr id="8" name="Rectangle 7"/>
          <p:cNvSpPr/>
          <p:nvPr/>
        </p:nvSpPr>
        <p:spPr>
          <a:xfrm>
            <a:off x="411841" y="1301235"/>
            <a:ext cx="14734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kern="0" dirty="0" smtClean="0">
                <a:solidFill>
                  <a:srgbClr val="FF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Traduction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609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41</a:t>
            </a:fld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342900" y="1859340"/>
            <a:ext cx="115443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/>
              <a:t>CDC Centre de Développement de Carrière &lt;cdc@uit.ac.ma&gt;</a:t>
            </a:r>
          </a:p>
          <a:p>
            <a:r>
              <a:rPr lang="fr-FR" dirty="0"/>
              <a:t>	</a:t>
            </a:r>
            <a:r>
              <a:rPr lang="fr-FR" dirty="0">
                <a:solidFill>
                  <a:srgbClr val="0000FF"/>
                </a:solidFill>
              </a:rPr>
              <a:t>15 juin 2019 10:22 </a:t>
            </a:r>
            <a:r>
              <a:rPr lang="fr-FR" dirty="0"/>
              <a:t>(il y a 2 jours)		 </a:t>
            </a:r>
          </a:p>
          <a:p>
            <a:r>
              <a:rPr lang="fr-FR" dirty="0"/>
              <a:t> </a:t>
            </a:r>
          </a:p>
          <a:p>
            <a:r>
              <a:rPr lang="fr-FR" dirty="0"/>
              <a:t>À </a:t>
            </a:r>
            <a:r>
              <a:rPr lang="fr-FR" dirty="0" err="1" smtClean="0"/>
              <a:t>zineb</a:t>
            </a:r>
            <a:r>
              <a:rPr lang="fr-FR" dirty="0"/>
              <a:t>	</a:t>
            </a:r>
          </a:p>
          <a:p>
            <a:r>
              <a:rPr lang="fr-FR" dirty="0"/>
              <a:t>Salam Zineb</a:t>
            </a:r>
          </a:p>
          <a:p>
            <a:r>
              <a:rPr lang="fr-FR" dirty="0"/>
              <a:t>Merci </a:t>
            </a:r>
            <a:r>
              <a:rPr lang="fr-FR" dirty="0" err="1"/>
              <a:t>bcp</a:t>
            </a:r>
            <a:r>
              <a:rPr lang="fr-FR" dirty="0"/>
              <a:t> pour la participation</a:t>
            </a:r>
            <a:r>
              <a:rPr lang="fr-FR" sz="2000" dirty="0">
                <a:solidFill>
                  <a:srgbClr val="0000FF"/>
                </a:solidFill>
              </a:rPr>
              <a:t>, on a besoin de l'avis d'autres étudiant(e)s , merci de demander à votre promotion de s'inscrire et répondre au questionnaire.</a:t>
            </a:r>
          </a:p>
          <a:p>
            <a:r>
              <a:rPr lang="fr-FR" dirty="0" err="1"/>
              <a:t>Cdlt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42453" y="4534130"/>
            <a:ext cx="1100050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fr-FR" sz="2000" b="1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D'accord je vais essayer de faire ça</a:t>
            </a:r>
            <a:r>
              <a:rPr lang="fr-FR" sz="200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 J'ai une remarque à faire c'est que </a:t>
            </a:r>
            <a:r>
              <a:rPr lang="fr-FR" sz="20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pour choisir le domaine d'études/le centre d'intérêt il n y a pas toutes les spécialités et la seule qui se rapportait de loin à ma spécialité était </a:t>
            </a:r>
            <a:r>
              <a:rPr lang="fr-FR" sz="2000" b="1" dirty="0" err="1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supply</a:t>
            </a:r>
            <a:r>
              <a:rPr lang="fr-FR" sz="2000" b="1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fr-FR" sz="2000" b="1" dirty="0" err="1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chain</a:t>
            </a:r>
            <a:r>
              <a:rPr lang="fr-FR" sz="2000" b="1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lang="fr-FR" sz="2000" dirty="0">
                <a:solidFill>
                  <a:srgbClr val="0000FF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bien que ce n'est pas exact. Merci de bien vouloir rajouter les spécialités économiques comme la finance la gestion et la comptabilité</a:t>
            </a:r>
            <a:r>
              <a:rPr lang="fr-FR" sz="2000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.</a:t>
            </a:r>
            <a:endParaRPr lang="fr-FR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 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fr-FR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Cordialement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7042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42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512617" y="2022497"/>
            <a:ext cx="11021291" cy="1219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zakaria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hemicha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15 mai 2019 15:44</a:t>
            </a:r>
            <a:endParaRPr lang="fr-FR" sz="12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dirty="0" err="1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Salaam</a:t>
            </a:r>
            <a:r>
              <a:rPr lang="fr-FR" sz="20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Mr . Il </a:t>
            </a:r>
            <a:r>
              <a:rPr lang="fr-FR" sz="2000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y a </a:t>
            </a:r>
            <a:r>
              <a:rPr lang="fr-FR" sz="20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un problème </a:t>
            </a:r>
            <a:r>
              <a:rPr lang="fr-FR" sz="2000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chez </a:t>
            </a:r>
            <a:r>
              <a:rPr lang="fr-FR" sz="20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nous . </a:t>
            </a:r>
            <a:r>
              <a:rPr lang="fr-FR" sz="2000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Tous </a:t>
            </a: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les étudiants ne disposent pas </a:t>
            </a:r>
            <a:r>
              <a:rPr lang="fr-FR" sz="2000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 </a:t>
            </a:r>
            <a:r>
              <a:rPr lang="fr-FR" sz="20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cartes d'étudiants</a:t>
            </a:r>
            <a:endParaRPr lang="fr-FR" sz="14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58090" y="3552670"/>
            <a:ext cx="9628909" cy="1285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Abdelaziz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Ramadane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 KRIBII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15 mai 2019 15:59</a:t>
            </a:r>
            <a:endParaRPr lang="fr-FR" sz="12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scanner l'attestation d'inscription à la place de la </a:t>
            </a:r>
            <a:r>
              <a:rPr lang="fr-FR" sz="2400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carte   Merci</a:t>
            </a:r>
            <a:endParaRPr lang="fr-FR" sz="16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331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43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762001" y="1809641"/>
            <a:ext cx="7966364" cy="118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zakaria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hemicha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15 mai 2019 15:59</a:t>
            </a:r>
            <a:endParaRPr lang="fr-FR" sz="12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Pas de scanner</a:t>
            </a:r>
            <a:endParaRPr lang="fr-FR" sz="12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5746" y="3121226"/>
            <a:ext cx="11073246" cy="14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Abdelaziz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Ramadane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 KRIBII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16 mai 2019 01:00</a:t>
            </a:r>
            <a:endParaRPr lang="fr-FR" sz="1200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Pour tous les étudiants, si vous avez besoin de scanner ou de </a:t>
            </a: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connections </a:t>
            </a:r>
            <a:r>
              <a:rPr lang="fr-FR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internet, passez nous voir au centre CDC porte 20 à côté de l'</a:t>
            </a:r>
            <a:r>
              <a:rPr lang="fr-FR" b="1" dirty="0" err="1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anapec</a:t>
            </a:r>
            <a:r>
              <a:rPr lang="fr-FR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et du centre de </a:t>
            </a: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langues</a:t>
            </a:r>
            <a:endParaRPr lang="fr-FR" sz="1200" b="1" dirty="0">
              <a:solidFill>
                <a:srgbClr val="0000FF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54182" y="5010320"/>
            <a:ext cx="10771909" cy="1482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17 mai 2019 08:40</a:t>
            </a:r>
            <a:endParaRPr lang="fr-FR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Salam Merci de partager avec les étudiants. Lors de l'expérimentation de la plateforme : </a:t>
            </a:r>
            <a:r>
              <a:rPr lang="fr-FR" b="1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 téléphone peut remplacer le Scanner: prenez une photo du </a:t>
            </a:r>
            <a:r>
              <a:rPr lang="fr-FR" b="1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document.</a:t>
            </a:r>
            <a:endParaRPr lang="fr-FR" sz="12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Abdelaziz </a:t>
            </a:r>
            <a:r>
              <a:rPr lang="fr-FR" dirty="0" err="1">
                <a:latin typeface="Calibri" panose="020F0502020204030204" pitchFamily="34" charset="0"/>
                <a:ea typeface="Calibri" panose="020F0502020204030204" pitchFamily="34" charset="0"/>
              </a:rPr>
              <a:t>Ramadane</a:t>
            </a:r>
            <a:r>
              <a:rPr lang="fr-FR" dirty="0">
                <a:latin typeface="Calibri" panose="020F0502020204030204" pitchFamily="34" charset="0"/>
                <a:ea typeface="Calibri" panose="020F0502020204030204" pitchFamily="34" charset="0"/>
              </a:rPr>
              <a:t> KRIBII</a:t>
            </a:r>
            <a:endParaRPr lang="fr-F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936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44</a:t>
            </a:fld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864" y="3678955"/>
            <a:ext cx="3904681" cy="2927176"/>
          </a:xfrm>
          <a:prstGeom prst="rect">
            <a:avLst/>
          </a:prstGeom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4686298" y="1059872"/>
            <a:ext cx="3058809" cy="407841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643" y="207819"/>
            <a:ext cx="4046774" cy="303414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311727" y="5663046"/>
            <a:ext cx="4738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rgbClr val="0000FF"/>
                </a:solidFill>
                <a:latin typeface="Comic Sans MS" panose="030F0702030302020204" pitchFamily="66" charset="0"/>
              </a:rPr>
              <a:t>Expérimentation dans l’espace 2ESH</a:t>
            </a:r>
            <a:endParaRPr lang="fr-FR" sz="2000" dirty="0">
              <a:solidFill>
                <a:srgbClr val="0000FF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57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45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006327" y="2031713"/>
            <a:ext cx="102322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sng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Conclusion</a:t>
            </a:r>
            <a:r>
              <a:rPr kumimoji="0" lang="fr-FR" sz="2400" b="1" i="0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400" b="1" kern="0" dirty="0">
                <a:solidFill>
                  <a:srgbClr val="00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	</a:t>
            </a:r>
            <a:r>
              <a:rPr lang="fr-FR" sz="2400" b="1" kern="0" dirty="0" smtClean="0">
                <a:solidFill>
                  <a:srgbClr val="00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	</a:t>
            </a:r>
            <a:r>
              <a:rPr lang="fr-FR" sz="2000" b="1" kern="0" dirty="0" smtClean="0">
                <a:solidFill>
                  <a:srgbClr val="0000FF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pourquoi cette faible participation des étudiants à la plateforme?</a:t>
            </a:r>
            <a:endParaRPr kumimoji="0" lang="fr-FR" sz="1400" b="0" i="0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16731" y="3266040"/>
            <a:ext cx="9347431" cy="30008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b="1" i="0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Expérimentation en période de stages et préparation d’examen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fr-FR" b="1" kern="0" dirty="0">
              <a:solidFill>
                <a:srgbClr val="0000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b="1" i="0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Scan des documents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fr-FR" b="1" kern="0" dirty="0">
              <a:solidFill>
                <a:srgbClr val="0000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b="1" i="0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La manipulation de la plate forme est d’un niveau supérieure pour</a:t>
            </a:r>
            <a:r>
              <a:rPr kumimoji="0" lang="fr-FR" b="1" i="0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 les étudiants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fr-FR" b="1" kern="0" baseline="0" dirty="0">
              <a:solidFill>
                <a:srgbClr val="0000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b="1" i="0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Le CV </a:t>
            </a:r>
            <a:r>
              <a:rPr kumimoji="0" lang="fr-FR" b="1" i="0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vidéo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lang="fr-FR" b="1" kern="0" baseline="0" dirty="0">
              <a:solidFill>
                <a:srgbClr val="0000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b="1" i="0" strike="noStrike" kern="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anose="030F0702030302020204" pitchFamily="66" charset="0"/>
                <a:cs typeface="Arial" panose="020B0604020202020204" pitchFamily="34" charset="0"/>
              </a:rPr>
              <a:t>,,,</a:t>
            </a:r>
            <a:endParaRPr kumimoji="0" lang="fr-FR" b="1" i="0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lang="fr-FR" sz="1100" b="1" kern="0" dirty="0">
              <a:solidFill>
                <a:srgbClr val="0000FF"/>
              </a:solidFill>
              <a:latin typeface="Comic Sans MS" panose="030F0702030302020204" pitchFamily="66" charset="0"/>
              <a:cs typeface="Arial" panose="020B0604020202020204" pitchFamily="34" charset="0"/>
            </a:endParaRPr>
          </a:p>
          <a:p>
            <a:pPr marL="171450" marR="0" lvl="0" indent="-1714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endParaRPr kumimoji="0" lang="fr-FR" sz="1600" b="0" i="0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757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46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11987" y="2101498"/>
            <a:ext cx="6842902" cy="385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5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5</a:t>
            </a:fld>
            <a:endParaRPr lang="fr-FR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623455" y="64947"/>
            <a:ext cx="10035020" cy="665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27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6</a:t>
            </a:fld>
            <a:endParaRPr lang="fr-FR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>
            <a:lum bright="-20000" contrast="40000"/>
          </a:blip>
          <a:stretch>
            <a:fillRect/>
          </a:stretch>
        </p:blipFill>
        <p:spPr>
          <a:xfrm>
            <a:off x="1222336" y="85210"/>
            <a:ext cx="9940964" cy="64489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 rot="19707026">
            <a:off x="782782" y="2890574"/>
            <a:ext cx="291638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Exemple de fichier de liste</a:t>
            </a:r>
            <a:endParaRPr lang="fr-FR" sz="1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2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7</a:t>
            </a:fld>
            <a:endParaRPr lang="fr-FR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7039" y="83128"/>
            <a:ext cx="9532335" cy="65389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 rot="19707026">
            <a:off x="782782" y="2890574"/>
            <a:ext cx="2916382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Exemple de fichier de liste</a:t>
            </a:r>
            <a:endParaRPr lang="fr-FR" sz="12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1241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8</a:t>
            </a:fld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266699" y="1859340"/>
            <a:ext cx="116490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400" dirty="0" smtClean="0"/>
          </a:p>
          <a:p>
            <a:r>
              <a:rPr lang="fr-FR" sz="2400" dirty="0" err="1" smtClean="0"/>
              <a:t>imane.elmourabit</a:t>
            </a:r>
            <a:r>
              <a:rPr lang="fr-FR" sz="2400" dirty="0" smtClean="0"/>
              <a:t> &lt;imane.elmourabit@gmail.com&gt;</a:t>
            </a:r>
          </a:p>
          <a:p>
            <a:r>
              <a:rPr lang="fr-FR" sz="2400" b="1" dirty="0" smtClean="0">
                <a:solidFill>
                  <a:srgbClr val="0000FF"/>
                </a:solidFill>
              </a:rPr>
              <a:t>12 avr. 2019 13:52</a:t>
            </a:r>
          </a:p>
          <a:p>
            <a:r>
              <a:rPr lang="fr-FR" sz="2400" dirty="0" smtClean="0"/>
              <a:t>À </a:t>
            </a:r>
            <a:r>
              <a:rPr lang="fr-FR" sz="2400" dirty="0" err="1" smtClean="0"/>
              <a:t>amel</a:t>
            </a:r>
            <a:r>
              <a:rPr lang="fr-FR" sz="2400" dirty="0" smtClean="0"/>
              <a:t>, moi, Karima, Hassan, Hassan, Mohamed, Mohamed, Jose, </a:t>
            </a:r>
            <a:r>
              <a:rPr lang="fr-FR" sz="2400" dirty="0" err="1" smtClean="0"/>
              <a:t>Soufiane</a:t>
            </a:r>
            <a:endParaRPr lang="fr-FR" sz="2400" dirty="0" smtClean="0"/>
          </a:p>
          <a:p>
            <a:endParaRPr lang="fr-FR" sz="2400" dirty="0" smtClean="0"/>
          </a:p>
          <a:p>
            <a:r>
              <a:rPr lang="fr-FR" sz="2400" dirty="0" smtClean="0"/>
              <a:t>Bonjour,</a:t>
            </a:r>
          </a:p>
          <a:p>
            <a:r>
              <a:rPr lang="fr-FR" sz="2400" dirty="0" smtClean="0"/>
              <a:t>Bien reçu.</a:t>
            </a:r>
          </a:p>
          <a:p>
            <a:r>
              <a:rPr lang="fr-FR" sz="2400" b="1" dirty="0" smtClean="0">
                <a:solidFill>
                  <a:srgbClr val="0000FF"/>
                </a:solidFill>
              </a:rPr>
              <a:t>Je vous prie de bien vouloir m'envoyer la dernière version de l'application</a:t>
            </a:r>
            <a:r>
              <a:rPr lang="fr-FR" sz="2400" dirty="0" smtClean="0">
                <a:solidFill>
                  <a:srgbClr val="0000FF"/>
                </a:solidFill>
              </a:rPr>
              <a:t>.</a:t>
            </a:r>
          </a:p>
          <a:p>
            <a:r>
              <a:rPr lang="fr-FR" sz="2400" dirty="0" smtClean="0"/>
              <a:t>Cordialement,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93842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C:\Users\chkouri\Desktop\e-val\compatible\e-val3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86785" y="498279"/>
            <a:ext cx="1711325" cy="46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image01.jpg" descr="C:\Users\Amal\Downloads\logosbeneficaireserasmusrightfunded (1).jpg"/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9954889" y="461449"/>
            <a:ext cx="1762125" cy="499110"/>
          </a:xfrm>
          <a:prstGeom prst="rect">
            <a:avLst/>
          </a:prstGeom>
          <a:ln/>
        </p:spPr>
      </p:pic>
      <p:pic>
        <p:nvPicPr>
          <p:cNvPr id="1026" name="Picture 2" descr="RÃ©sultat de recherche d'images pour &quot;logo uit kenitra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397" y="151415"/>
            <a:ext cx="1290668" cy="1419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D6E4A-8DF6-46CF-B738-4183B509AACA}" type="slidenum">
              <a:rPr lang="fr-FR" smtClean="0"/>
              <a:t>9</a:t>
            </a:fld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264499" y="2481963"/>
            <a:ext cx="11533511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 smtClean="0"/>
              <a:t>Abdelaziz Ramadane KRIBII &lt;arkribii@uit.ac.ma&gt;</a:t>
            </a:r>
          </a:p>
          <a:p>
            <a:r>
              <a:rPr lang="fr-FR" sz="2000" dirty="0" smtClean="0">
                <a:solidFill>
                  <a:srgbClr val="0000FF"/>
                </a:solidFill>
              </a:rPr>
              <a:t>19 avr. 2019 11:39</a:t>
            </a:r>
          </a:p>
          <a:p>
            <a:r>
              <a:rPr lang="fr-FR" sz="2000" dirty="0" smtClean="0"/>
              <a:t>À </a:t>
            </a:r>
            <a:r>
              <a:rPr lang="fr-FR" sz="2000" dirty="0" err="1" smtClean="0"/>
              <a:t>zakaria.amazirh</a:t>
            </a:r>
            <a:r>
              <a:rPr lang="fr-FR" sz="2000" dirty="0" smtClean="0"/>
              <a:t>, </a:t>
            </a:r>
            <a:r>
              <a:rPr lang="fr-FR" sz="2000" dirty="0" err="1" smtClean="0"/>
              <a:t>mohammedelaouidi</a:t>
            </a:r>
            <a:r>
              <a:rPr lang="fr-FR" sz="2000" dirty="0" smtClean="0"/>
              <a:t>, morjanejihad7, </a:t>
            </a:r>
            <a:r>
              <a:rPr lang="fr-FR" sz="2000" dirty="0" err="1" smtClean="0"/>
              <a:t>karima</a:t>
            </a:r>
            <a:r>
              <a:rPr lang="fr-FR" sz="2000" dirty="0" smtClean="0"/>
              <a:t>, </a:t>
            </a:r>
            <a:r>
              <a:rPr lang="fr-FR" sz="2000" dirty="0" err="1" smtClean="0"/>
              <a:t>alkarkourij</a:t>
            </a:r>
            <a:endParaRPr lang="fr-FR" sz="2000" dirty="0" smtClean="0"/>
          </a:p>
          <a:p>
            <a:endParaRPr lang="fr-FR" sz="2000" dirty="0" smtClean="0"/>
          </a:p>
          <a:p>
            <a:r>
              <a:rPr lang="fr-FR" sz="2000" dirty="0" smtClean="0"/>
              <a:t>Bonjour </a:t>
            </a:r>
          </a:p>
          <a:p>
            <a:r>
              <a:rPr lang="fr-FR" sz="2000" b="1" dirty="0" smtClean="0">
                <a:solidFill>
                  <a:srgbClr val="0000FF"/>
                </a:solidFill>
              </a:rPr>
              <a:t>Comme convenu et expliquer hier</a:t>
            </a:r>
            <a:r>
              <a:rPr lang="fr-FR" sz="2000" b="1" dirty="0" smtClean="0"/>
              <a:t>, </a:t>
            </a:r>
            <a:r>
              <a:rPr lang="fr-FR" sz="2000" dirty="0" smtClean="0"/>
              <a:t>pour l'expérimentation de la plateforme e-VAL, concernant la faculté FLSH, nous avons besoin de la participation de </a:t>
            </a:r>
            <a:r>
              <a:rPr lang="fr-FR" sz="2000" dirty="0" smtClean="0">
                <a:solidFill>
                  <a:srgbClr val="0000FF"/>
                </a:solidFill>
              </a:rPr>
              <a:t>16 étudiants (Bac+3, 8 étudiantes et 8 étudiants) et de 10 étudiants (BAC + 5, 5 étudiantes et 5 étudiants) .</a:t>
            </a:r>
          </a:p>
          <a:p>
            <a:r>
              <a:rPr lang="fr-FR" sz="2000" dirty="0" smtClean="0"/>
              <a:t>En attaché le fichier de liste à compléter et à me renvoyer plus tard lundi 22/4 matin </a:t>
            </a:r>
            <a:r>
              <a:rPr lang="fr-FR" sz="2000" b="1" dirty="0" smtClean="0">
                <a:solidFill>
                  <a:srgbClr val="FF0000"/>
                </a:solidFill>
              </a:rPr>
              <a:t>pour pouvoir organiser pour vous, courant cette semaine, l'atelier : concevoir son CV .</a:t>
            </a:r>
          </a:p>
          <a:p>
            <a:r>
              <a:rPr lang="fr-FR" sz="2000" dirty="0" smtClean="0"/>
              <a:t>Je reste à votre disposition pour tout complément d'information.</a:t>
            </a:r>
          </a:p>
          <a:p>
            <a:r>
              <a:rPr lang="fr-FR" dirty="0" smtClean="0"/>
              <a:t>Cordialement.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73628" y="1674837"/>
            <a:ext cx="11717481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Calibri" panose="020F0502020204030204" pitchFamily="34" charset="0"/>
              </a:rPr>
              <a:t>On a réuni les étudiants responsables dans les établissements pour l’expérimentation, le 18 avril 2019 </a:t>
            </a:r>
            <a:endParaRPr lang="fr-FR" sz="1200" b="1" dirty="0">
              <a:solidFill>
                <a:srgbClr val="FF0000"/>
              </a:solidFill>
              <a:effectLst/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8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1489</Words>
  <Application>Microsoft Office PowerPoint</Application>
  <PresentationFormat>Grand écran</PresentationFormat>
  <Paragraphs>265</Paragraphs>
  <Slides>46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46</vt:i4>
      </vt:variant>
    </vt:vector>
  </HeadingPairs>
  <TitlesOfParts>
    <vt:vector size="59" baseType="lpstr">
      <vt:lpstr>Arial</vt:lpstr>
      <vt:lpstr>Calibri</vt:lpstr>
      <vt:lpstr>Calibri Light</vt:lpstr>
      <vt:lpstr>Comic Sans MS</vt:lpstr>
      <vt:lpstr>Google Sans</vt:lpstr>
      <vt:lpstr>Helvetica Neue</vt:lpstr>
      <vt:lpstr>Lato</vt:lpstr>
      <vt:lpstr>Roboto</vt:lpstr>
      <vt:lpstr>Tahoma</vt:lpstr>
      <vt:lpstr>Times New Roman</vt:lpstr>
      <vt:lpstr>Wingdings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Pour valorisez votre parcours professionnel inscrivez-vous: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Moha Kri</dc:creator>
  <cp:lastModifiedBy>HP</cp:lastModifiedBy>
  <cp:revision>48</cp:revision>
  <dcterms:created xsi:type="dcterms:W3CDTF">2019-06-18T23:21:05Z</dcterms:created>
  <dcterms:modified xsi:type="dcterms:W3CDTF">2019-06-19T11:57:01Z</dcterms:modified>
</cp:coreProperties>
</file>